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  <p:sldId id="271" r:id="rId77"/>
    <p:sldId id="272" r:id="rId78"/>
    <p:sldId id="273" r:id="rId79"/>
    <p:sldId id="274" r:id="rId80"/>
    <p:sldId id="275" r:id="rId81"/>
    <p:sldId id="276" r:id="rId82"/>
    <p:sldId id="277" r:id="rId83"/>
    <p:sldId id="278" r:id="rId84"/>
    <p:sldId id="279" r:id="rId85"/>
  </p:sldIdLst>
  <p:sldSz cx="18288000" cy="10287000"/>
  <p:notesSz cx="6858000" cy="9144000"/>
  <p:embeddedFontLst>
    <p:embeddedFont>
      <p:font typeface="Lora" charset="1" panose="00000500000000000000"/>
      <p:regular r:id="rId6"/>
    </p:embeddedFont>
    <p:embeddedFont>
      <p:font typeface="Lora Bold" charset="1" panose="00000800000000000000"/>
      <p:regular r:id="rId7"/>
    </p:embeddedFont>
    <p:embeddedFont>
      <p:font typeface="Lora Italics" charset="1" panose="00000500000000000000"/>
      <p:regular r:id="rId8"/>
    </p:embeddedFont>
    <p:embeddedFont>
      <p:font typeface="Lora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Forum" charset="1" panose="02000000000000000000"/>
      <p:regular r:id="rId14"/>
    </p:embeddedFont>
    <p:embeddedFont>
      <p:font typeface="DM Sans" charset="1" panose="00000000000000000000"/>
      <p:regular r:id="rId15"/>
    </p:embeddedFont>
    <p:embeddedFont>
      <p:font typeface="DM Sans Bold" charset="1" panose="00000000000000000000"/>
      <p:regular r:id="rId16"/>
    </p:embeddedFont>
    <p:embeddedFont>
      <p:font typeface="DM Sans Italics" charset="1" panose="00000000000000000000"/>
      <p:regular r:id="rId17"/>
    </p:embeddedFont>
    <p:embeddedFont>
      <p:font typeface="DM Sans Bold Italics" charset="1" panose="00000000000000000000"/>
      <p:regular r:id="rId18"/>
    </p:embeddedFont>
    <p:embeddedFont>
      <p:font typeface="Arbutus Slab" charset="1" panose="02000000000000000000"/>
      <p:regular r:id="rId19"/>
    </p:embeddedFont>
    <p:embeddedFont>
      <p:font typeface="Times New Roman" charset="1" panose="02030502070405020303"/>
      <p:regular r:id="rId20"/>
    </p:embeddedFont>
    <p:embeddedFont>
      <p:font typeface="Times New Roman Bold" charset="1" panose="02030802070405020303"/>
      <p:regular r:id="rId21"/>
    </p:embeddedFont>
    <p:embeddedFont>
      <p:font typeface="Times New Roman Italics" charset="1" panose="02030502070405090303"/>
      <p:regular r:id="rId22"/>
    </p:embeddedFont>
    <p:embeddedFont>
      <p:font typeface="Times New Roman Bold Italics" charset="1" panose="02030802070405090303"/>
      <p:regular r:id="rId23"/>
    </p:embeddedFont>
    <p:embeddedFont>
      <p:font typeface="Times New Roman Medium" charset="1" panose="02030502070405020303"/>
      <p:regular r:id="rId24"/>
    </p:embeddedFont>
    <p:embeddedFont>
      <p:font typeface="Times New Roman Medium Italics" charset="1" panose="02030502070405090303"/>
      <p:regular r:id="rId25"/>
    </p:embeddedFont>
    <p:embeddedFont>
      <p:font typeface="Times New Roman Semi-Bold" charset="1" panose="02030702070405020303"/>
      <p:regular r:id="rId26"/>
    </p:embeddedFont>
    <p:embeddedFont>
      <p:font typeface="Times New Roman Semi-Bold Italics" charset="1" panose="02030702070405090303"/>
      <p:regular r:id="rId27"/>
    </p:embeddedFont>
    <p:embeddedFont>
      <p:font typeface="Times New Roman Ultra-Bold" charset="1" panose="02030902070405020303"/>
      <p:regular r:id="rId28"/>
    </p:embeddedFont>
    <p:embeddedFont>
      <p:font typeface="Garet" charset="1" panose="00000000000000000000"/>
      <p:regular r:id="rId29"/>
    </p:embeddedFont>
    <p:embeddedFont>
      <p:font typeface="Garet Bold" charset="1" panose="00000000000000000000"/>
      <p:regular r:id="rId30"/>
    </p:embeddedFont>
    <p:embeddedFont>
      <p:font typeface="Garet Italics" charset="1" panose="00000000000000000000"/>
      <p:regular r:id="rId31"/>
    </p:embeddedFont>
    <p:embeddedFont>
      <p:font typeface="Garet Bold Italics" charset="1" panose="00000000000000000000"/>
      <p:regular r:id="rId32"/>
    </p:embeddedFont>
    <p:embeddedFont>
      <p:font typeface="Garet Light" charset="1" panose="00000000000000000000"/>
      <p:regular r:id="rId33"/>
    </p:embeddedFont>
    <p:embeddedFont>
      <p:font typeface="Garet Ultra-Bold" charset="1" panose="00000000000000000000"/>
      <p:regular r:id="rId34"/>
    </p:embeddedFont>
    <p:embeddedFont>
      <p:font typeface="Garet Ultra-Bold Italics" charset="1" panose="00000000000000000000"/>
      <p:regular r:id="rId35"/>
    </p:embeddedFont>
    <p:embeddedFont>
      <p:font typeface="Garet Heavy" charset="1" panose="00000000000000000000"/>
      <p:regular r:id="rId36"/>
    </p:embeddedFont>
    <p:embeddedFont>
      <p:font typeface="Garet Heavy Italics" charset="1" panose="00000000000000000000"/>
      <p:regular r:id="rId37"/>
    </p:embeddedFont>
    <p:embeddedFont>
      <p:font typeface="Barlow" charset="1" panose="00000500000000000000"/>
      <p:regular r:id="rId38"/>
    </p:embeddedFont>
    <p:embeddedFont>
      <p:font typeface="Barlow Bold" charset="1" panose="00000800000000000000"/>
      <p:regular r:id="rId39"/>
    </p:embeddedFont>
    <p:embeddedFont>
      <p:font typeface="Barlow Italics" charset="1" panose="00000500000000000000"/>
      <p:regular r:id="rId40"/>
    </p:embeddedFont>
    <p:embeddedFont>
      <p:font typeface="Barlow Bold Italics" charset="1" panose="00000800000000000000"/>
      <p:regular r:id="rId41"/>
    </p:embeddedFont>
    <p:embeddedFont>
      <p:font typeface="Barlow Thin" charset="1" panose="00000300000000000000"/>
      <p:regular r:id="rId42"/>
    </p:embeddedFont>
    <p:embeddedFont>
      <p:font typeface="Barlow Thin Italics" charset="1" panose="00000300000000000000"/>
      <p:regular r:id="rId43"/>
    </p:embeddedFont>
    <p:embeddedFont>
      <p:font typeface="Barlow Extra-Light" charset="1" panose="00000300000000000000"/>
      <p:regular r:id="rId44"/>
    </p:embeddedFont>
    <p:embeddedFont>
      <p:font typeface="Barlow Extra-Light Italics" charset="1" panose="00000300000000000000"/>
      <p:regular r:id="rId45"/>
    </p:embeddedFont>
    <p:embeddedFont>
      <p:font typeface="Barlow Light" charset="1" panose="00000400000000000000"/>
      <p:regular r:id="rId46"/>
    </p:embeddedFont>
    <p:embeddedFont>
      <p:font typeface="Barlow Light Italics" charset="1" panose="00000400000000000000"/>
      <p:regular r:id="rId47"/>
    </p:embeddedFont>
    <p:embeddedFont>
      <p:font typeface="Barlow Medium" charset="1" panose="00000600000000000000"/>
      <p:regular r:id="rId48"/>
    </p:embeddedFont>
    <p:embeddedFont>
      <p:font typeface="Barlow Medium Italics" charset="1" panose="00000600000000000000"/>
      <p:regular r:id="rId49"/>
    </p:embeddedFont>
    <p:embeddedFont>
      <p:font typeface="Barlow Semi-Bold" charset="1" panose="00000700000000000000"/>
      <p:regular r:id="rId50"/>
    </p:embeddedFont>
    <p:embeddedFont>
      <p:font typeface="Barlow Semi-Bold Italics" charset="1" panose="00000700000000000000"/>
      <p:regular r:id="rId51"/>
    </p:embeddedFont>
    <p:embeddedFont>
      <p:font typeface="Barlow Ultra-Bold" charset="1" panose="00000900000000000000"/>
      <p:regular r:id="rId52"/>
    </p:embeddedFont>
    <p:embeddedFont>
      <p:font typeface="Barlow Ultra-Bold Italics" charset="1" panose="00000900000000000000"/>
      <p:regular r:id="rId53"/>
    </p:embeddedFont>
    <p:embeddedFont>
      <p:font typeface="Barlow Heavy" charset="1" panose="00000A00000000000000"/>
      <p:regular r:id="rId54"/>
    </p:embeddedFont>
    <p:embeddedFont>
      <p:font typeface="Barlow Heavy Italics" charset="1" panose="00000A00000000000000"/>
      <p:regular r:id="rId55"/>
    </p:embeddedFont>
    <p:embeddedFont>
      <p:font typeface="Telegraf" charset="1" panose="00000500000000000000"/>
      <p:regular r:id="rId56"/>
    </p:embeddedFont>
    <p:embeddedFont>
      <p:font typeface="Telegraf Bold" charset="1" panose="00000800000000000000"/>
      <p:regular r:id="rId57"/>
    </p:embeddedFont>
    <p:embeddedFont>
      <p:font typeface="Telegraf Extra-Light" charset="1" panose="00000300000000000000"/>
      <p:regular r:id="rId58"/>
    </p:embeddedFont>
    <p:embeddedFont>
      <p:font typeface="Telegraf Medium" charset="1" panose="00000600000000000000"/>
      <p:regular r:id="rId59"/>
    </p:embeddedFont>
    <p:embeddedFont>
      <p:font typeface="Telegraf Ultra-Bold" charset="1" panose="00000900000000000000"/>
      <p:regular r:id="rId60"/>
    </p:embeddedFont>
    <p:embeddedFont>
      <p:font typeface="Telegraf Heavy" charset="1" panose="00000A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72" Target="slides/slide11.xml" Type="http://schemas.openxmlformats.org/officeDocument/2006/relationships/slide"/><Relationship Id="rId73" Target="slides/slide12.xml" Type="http://schemas.openxmlformats.org/officeDocument/2006/relationships/slide"/><Relationship Id="rId74" Target="slides/slide13.xml" Type="http://schemas.openxmlformats.org/officeDocument/2006/relationships/slide"/><Relationship Id="rId75" Target="slides/slide14.xml" Type="http://schemas.openxmlformats.org/officeDocument/2006/relationships/slide"/><Relationship Id="rId76" Target="slides/slide15.xml" Type="http://schemas.openxmlformats.org/officeDocument/2006/relationships/slide"/><Relationship Id="rId77" Target="slides/slide16.xml" Type="http://schemas.openxmlformats.org/officeDocument/2006/relationships/slide"/><Relationship Id="rId78" Target="slides/slide17.xml" Type="http://schemas.openxmlformats.org/officeDocument/2006/relationships/slide"/><Relationship Id="rId79" Target="slides/slide18.xml" Type="http://schemas.openxmlformats.org/officeDocument/2006/relationships/slide"/><Relationship Id="rId8" Target="fonts/font8.fntdata" Type="http://schemas.openxmlformats.org/officeDocument/2006/relationships/font"/><Relationship Id="rId80" Target="slides/slide19.xml" Type="http://schemas.openxmlformats.org/officeDocument/2006/relationships/slide"/><Relationship Id="rId81" Target="slides/slide20.xml" Type="http://schemas.openxmlformats.org/officeDocument/2006/relationships/slide"/><Relationship Id="rId82" Target="slides/slide21.xml" Type="http://schemas.openxmlformats.org/officeDocument/2006/relationships/slide"/><Relationship Id="rId83" Target="slides/slide22.xml" Type="http://schemas.openxmlformats.org/officeDocument/2006/relationships/slide"/><Relationship Id="rId84" Target="slides/slide23.xml" Type="http://schemas.openxmlformats.org/officeDocument/2006/relationships/slide"/><Relationship Id="rId85" Target="slides/slide24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-423747" y="2793264"/>
            <a:ext cx="9567747" cy="9567747"/>
          </a:xfrm>
          <a:custGeom>
            <a:avLst/>
            <a:gdLst/>
            <a:ahLst/>
            <a:cxnLst/>
            <a:rect r="r" b="b" t="t" l="l"/>
            <a:pathLst>
              <a:path h="9567747" w="9567747">
                <a:moveTo>
                  <a:pt x="9567747" y="9567747"/>
                </a:moveTo>
                <a:lnTo>
                  <a:pt x="0" y="9567747"/>
                </a:lnTo>
                <a:lnTo>
                  <a:pt x="0" y="0"/>
                </a:lnTo>
                <a:lnTo>
                  <a:pt x="9567747" y="0"/>
                </a:lnTo>
                <a:lnTo>
                  <a:pt x="9567747" y="9567747"/>
                </a:lnTo>
                <a:close/>
              </a:path>
            </a:pathLst>
          </a:custGeom>
          <a:blipFill>
            <a:blip r:embed="rId2">
              <a:alphaModFix amt="6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92532"/>
            <a:ext cx="9278224" cy="3206737"/>
            <a:chOff x="0" y="0"/>
            <a:chExt cx="12370965" cy="427564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652926"/>
              <a:ext cx="1195922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0"/>
              <a:ext cx="12370965" cy="3352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60"/>
                </a:lnSpc>
              </a:pPr>
              <a:r>
                <a:rPr lang="en-US" sz="8300">
                  <a:solidFill>
                    <a:srgbClr val="000000"/>
                  </a:solidFill>
                  <a:latin typeface="Garet Bold"/>
                </a:rPr>
                <a:t>7th Sem</a:t>
              </a:r>
            </a:p>
            <a:p>
              <a:pPr>
                <a:lnSpc>
                  <a:spcPts val="9960"/>
                </a:lnSpc>
              </a:pPr>
              <a:r>
                <a:rPr lang="en-US" sz="8300">
                  <a:solidFill>
                    <a:srgbClr val="000000"/>
                  </a:solidFill>
                  <a:latin typeface="Garet Bold"/>
                </a:rPr>
                <a:t>Project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170965" y="933450"/>
            <a:ext cx="11946070" cy="1668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DM Sans Bold"/>
              </a:rPr>
              <a:t>T</a:t>
            </a:r>
            <a:r>
              <a:rPr lang="en-US" sz="4799">
                <a:solidFill>
                  <a:srgbClr val="000000"/>
                </a:solidFill>
                <a:latin typeface="DM Sans Bold"/>
              </a:rPr>
              <a:t>ext-Based Depression Detection Using </a:t>
            </a:r>
          </a:p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>
                <a:solidFill>
                  <a:srgbClr val="000000"/>
                </a:solidFill>
                <a:latin typeface="DM Sans Bold"/>
              </a:rPr>
              <a:t>PySS3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122641"/>
            <a:ext cx="4952634" cy="2077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sz="2954">
                <a:solidFill>
                  <a:srgbClr val="050A30"/>
                </a:solidFill>
                <a:latin typeface="Garet Bold"/>
              </a:rPr>
              <a:t>Guided By</a:t>
            </a:r>
          </a:p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sz="2954" u="none">
                <a:solidFill>
                  <a:srgbClr val="050A30"/>
                </a:solidFill>
                <a:latin typeface="Arbutus Slab"/>
              </a:rPr>
              <a:t>Dr. Jitendra Kumar Rout</a:t>
            </a:r>
          </a:p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sz="2954" u="none">
                <a:solidFill>
                  <a:srgbClr val="050A30"/>
                </a:solidFill>
                <a:latin typeface="Arbutus Slab"/>
              </a:rPr>
              <a:t>Assistant professor</a:t>
            </a:r>
          </a:p>
          <a:p>
            <a:pPr algn="l" marL="0" indent="0" lvl="0">
              <a:lnSpc>
                <a:spcPts val="4135"/>
              </a:lnSpc>
              <a:spcBef>
                <a:spcPct val="0"/>
              </a:spcBef>
            </a:pPr>
            <a:r>
              <a:rPr lang="en-US" sz="2954" u="none">
                <a:solidFill>
                  <a:srgbClr val="050A30"/>
                </a:solidFill>
                <a:latin typeface="Arbutus Slab"/>
              </a:rPr>
              <a:t>Department of CSE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9580" y="5238750"/>
            <a:ext cx="4470671" cy="2077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050A30"/>
                </a:solidFill>
                <a:latin typeface="Garet Bold"/>
              </a:rPr>
              <a:t>Su</a:t>
            </a:r>
            <a:r>
              <a:rPr lang="en-US" sz="2949" u="none">
                <a:solidFill>
                  <a:srgbClr val="050A30"/>
                </a:solidFill>
                <a:latin typeface="Garet Bold"/>
              </a:rPr>
              <a:t>bmitted By</a:t>
            </a:r>
          </a:p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 u="none">
                <a:solidFill>
                  <a:srgbClr val="050A30"/>
                </a:solidFill>
                <a:latin typeface="Arbutus Slab"/>
              </a:rPr>
              <a:t>Manish Kumar Sahu</a:t>
            </a:r>
          </a:p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 u="none">
                <a:solidFill>
                  <a:srgbClr val="050A30"/>
                </a:solidFill>
                <a:latin typeface="Arbutus Slab"/>
              </a:rPr>
              <a:t>20115055</a:t>
            </a:r>
          </a:p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 u="none">
                <a:solidFill>
                  <a:srgbClr val="050A30"/>
                </a:solidFill>
                <a:latin typeface="Arbutus Slab"/>
              </a:rPr>
              <a:t>CSE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309580" y="8005537"/>
            <a:ext cx="4470671" cy="156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>
                <a:solidFill>
                  <a:srgbClr val="050A30"/>
                </a:solidFill>
                <a:latin typeface="Arbutus Slab"/>
              </a:rPr>
              <a:t>Mayank Kurrey</a:t>
            </a:r>
          </a:p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 u="none">
                <a:solidFill>
                  <a:srgbClr val="050A30"/>
                </a:solidFill>
                <a:latin typeface="Arbutus Slab"/>
              </a:rPr>
              <a:t>20115057</a:t>
            </a:r>
          </a:p>
          <a:p>
            <a:pPr algn="l" marL="0" indent="0" lvl="0">
              <a:lnSpc>
                <a:spcPts val="4129"/>
              </a:lnSpc>
              <a:spcBef>
                <a:spcPct val="0"/>
              </a:spcBef>
            </a:pPr>
            <a:r>
              <a:rPr lang="en-US" sz="2949" u="none">
                <a:solidFill>
                  <a:srgbClr val="050A30"/>
                </a:solidFill>
                <a:latin typeface="Arbutus Slab"/>
              </a:rPr>
              <a:t>CSE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5726" y="1614790"/>
            <a:ext cx="15476549" cy="5426195"/>
          </a:xfrm>
          <a:custGeom>
            <a:avLst/>
            <a:gdLst/>
            <a:ahLst/>
            <a:cxnLst/>
            <a:rect r="r" b="b" t="t" l="l"/>
            <a:pathLst>
              <a:path h="5426195" w="15476549">
                <a:moveTo>
                  <a:pt x="0" y="0"/>
                </a:moveTo>
                <a:lnTo>
                  <a:pt x="15476548" y="0"/>
                </a:lnTo>
                <a:lnTo>
                  <a:pt x="15476548" y="5426195"/>
                </a:lnTo>
                <a:lnTo>
                  <a:pt x="0" y="5426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915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05726" y="6622773"/>
            <a:ext cx="15476549" cy="3429545"/>
          </a:xfrm>
          <a:custGeom>
            <a:avLst/>
            <a:gdLst/>
            <a:ahLst/>
            <a:cxnLst/>
            <a:rect r="r" b="b" t="t" l="l"/>
            <a:pathLst>
              <a:path h="3429545" w="15476549">
                <a:moveTo>
                  <a:pt x="0" y="0"/>
                </a:moveTo>
                <a:lnTo>
                  <a:pt x="15476548" y="0"/>
                </a:lnTo>
                <a:lnTo>
                  <a:pt x="15476548" y="3429545"/>
                </a:lnTo>
                <a:lnTo>
                  <a:pt x="0" y="34295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Working of PySS3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2246" y="0"/>
            <a:ext cx="11843509" cy="10287000"/>
          </a:xfrm>
          <a:custGeom>
            <a:avLst/>
            <a:gdLst/>
            <a:ahLst/>
            <a:cxnLst/>
            <a:rect r="r" b="b" t="t" l="l"/>
            <a:pathLst>
              <a:path h="10287000" w="11843509">
                <a:moveTo>
                  <a:pt x="0" y="0"/>
                </a:moveTo>
                <a:lnTo>
                  <a:pt x="11843508" y="0"/>
                </a:lnTo>
                <a:lnTo>
                  <a:pt x="1184350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3408" y="1971248"/>
            <a:ext cx="15481184" cy="7441878"/>
          </a:xfrm>
          <a:custGeom>
            <a:avLst/>
            <a:gdLst/>
            <a:ahLst/>
            <a:cxnLst/>
            <a:rect r="r" b="b" t="t" l="l"/>
            <a:pathLst>
              <a:path h="7441878" w="15481184">
                <a:moveTo>
                  <a:pt x="0" y="0"/>
                </a:moveTo>
                <a:lnTo>
                  <a:pt x="15481184" y="0"/>
                </a:lnTo>
                <a:lnTo>
                  <a:pt x="15481184" y="7441877"/>
                </a:lnTo>
                <a:lnTo>
                  <a:pt x="0" y="7441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Hyperparameters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697019"/>
            <a:ext cx="16209548" cy="7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3.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Smoothness Hyperparameter (σ):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Controls the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smoothness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of the relationship between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raw frequency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and the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final local value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 Bold"/>
              </a:rPr>
              <a:t>Higher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 Bold Italics"/>
              </a:rPr>
              <a:t>σ values make the local value more directly proportional to raw frequency.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4.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Significance Factor: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Captures the global significance of the word by adjusting the global value relative to its local value in other categories.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Significance Hyperparameter (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λ</a:t>
            </a:r>
            <a:r>
              <a:rPr lang="en-US" sz="2799">
                <a:solidFill>
                  <a:srgbClr val="000000"/>
                </a:solidFill>
                <a:latin typeface="Lora"/>
              </a:rPr>
              <a:t>):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Controls how much the </a:t>
            </a:r>
            <a:r>
              <a:rPr lang="en-US" sz="2799">
                <a:solidFill>
                  <a:srgbClr val="000000"/>
                </a:solidFill>
                <a:latin typeface="Lora Bold Italics"/>
              </a:rPr>
              <a:t>local value in a category must deviate from local values in other categories for the word to be considered important.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5.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Sanction Factor: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Adjusts the global value based on the number of categories for which the word is significant.</a:t>
            </a: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"/>
              </a:rPr>
              <a:t>Sanction Hyperparameter (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ρ</a:t>
            </a:r>
            <a:r>
              <a:rPr lang="en-US" sz="2799">
                <a:solidFill>
                  <a:srgbClr val="000000"/>
                </a:solidFill>
                <a:latin typeface="Lora"/>
              </a:rPr>
              <a:t>):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Controls the severity of the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adjustment to the global value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based on the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 number of significant categories.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Hyperparameters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SS3 Features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697019"/>
            <a:ext cx="16209548" cy="791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 Bold"/>
              </a:rPr>
              <a:t>1. Transparency: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3 provides a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 clear and interpretable rationale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for its predictions.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Confidence vectors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di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f</a:t>
            </a:r>
            <a:r>
              <a:rPr lang="en-US" sz="2799">
                <a:solidFill>
                  <a:srgbClr val="000000"/>
                </a:solidFill>
                <a:latin typeface="Lora"/>
              </a:rPr>
              <a:t>fe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ren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 h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rchy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eve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al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low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u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 to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u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nd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nd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the mo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d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l's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dec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ision-making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 pro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cess.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 Bold"/>
              </a:rPr>
              <a:t>2.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Adaptability to Evolving Data Streams: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The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incremental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classification process all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ows for re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-time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u</a:t>
            </a:r>
            <a:r>
              <a:rPr lang="en-US" sz="2799">
                <a:solidFill>
                  <a:srgbClr val="000000"/>
                </a:solidFill>
                <a:latin typeface="Lora"/>
              </a:rPr>
              <a:t>pdat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w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th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minim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p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oce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sing.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dea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fo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pp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ic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</a:t>
            </a:r>
            <a:r>
              <a:rPr lang="en-US" sz="2799">
                <a:solidFill>
                  <a:srgbClr val="000000"/>
                </a:solidFill>
                <a:latin typeface="Lora"/>
              </a:rPr>
              <a:t>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w</a:t>
            </a:r>
            <a:r>
              <a:rPr lang="en-US" sz="2799">
                <a:solidFill>
                  <a:srgbClr val="000000"/>
                </a:solidFill>
                <a:latin typeface="Lora"/>
              </a:rPr>
              <a:t>her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new d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at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is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c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ntinuously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add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d</a:t>
            </a:r>
            <a:r>
              <a:rPr lang="en-US" sz="2799">
                <a:solidFill>
                  <a:srgbClr val="000000"/>
                </a:solidFill>
                <a:latin typeface="Lora"/>
              </a:rPr>
              <a:t>,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ensu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ing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h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m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ode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rem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ains u</a:t>
            </a:r>
            <a:r>
              <a:rPr lang="en-US" sz="2799">
                <a:solidFill>
                  <a:srgbClr val="000000"/>
                </a:solidFill>
                <a:latin typeface="Lora"/>
              </a:rPr>
              <a:t>p</a:t>
            </a:r>
            <a:r>
              <a:rPr lang="en-US" sz="2799">
                <a:solidFill>
                  <a:srgbClr val="000000"/>
                </a:solidFill>
                <a:latin typeface="Lora"/>
              </a:rPr>
              <a:t>-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o-d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.</a:t>
            </a:r>
          </a:p>
          <a:p>
            <a:pPr>
              <a:lnSpc>
                <a:spcPts val="3919"/>
              </a:lnSpc>
            </a:pPr>
          </a:p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Lora Bold"/>
              </a:rPr>
              <a:t>3.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Enh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anced Computational Efficiency:</a:t>
            </a:r>
          </a:p>
          <a:p>
            <a:pPr marL="604519" indent="-302260" lvl="1">
              <a:lnSpc>
                <a:spcPts val="3919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The use of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confidence vectors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and hierarchical processing optimizes </a:t>
            </a:r>
            <a:r>
              <a:rPr lang="en-US" sz="2799">
                <a:solidFill>
                  <a:srgbClr val="000000"/>
                </a:solidFill>
                <a:latin typeface="Lora Bold"/>
              </a:rPr>
              <a:t>computational efficiency.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Incremental classification, especially at higher levels, mi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nimizes the need for reprocessing the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ent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ire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da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aset.</a:t>
            </a:r>
          </a:p>
          <a:p>
            <a:pPr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Lora"/>
              </a:rPr>
              <a:t>Sui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abl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f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rg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datasets and sce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arios wh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c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mputat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l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resour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c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es 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 a c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</a:t>
            </a:r>
            <a:r>
              <a:rPr lang="en-US" sz="2799">
                <a:solidFill>
                  <a:srgbClr val="000000"/>
                </a:solidFill>
                <a:latin typeface="Lora"/>
              </a:rPr>
              <a:t>nside</a:t>
            </a:r>
            <a:r>
              <a:rPr lang="en-US" sz="2799">
                <a:solidFill>
                  <a:srgbClr val="000000"/>
                </a:solidFill>
                <a:latin typeface="Lora"/>
              </a:rPr>
              <a:t>r</a:t>
            </a:r>
            <a:r>
              <a:rPr lang="en-US" sz="2799">
                <a:solidFill>
                  <a:srgbClr val="000000"/>
                </a:solidFill>
                <a:latin typeface="Lora"/>
              </a:rPr>
              <a:t>at</a:t>
            </a:r>
            <a:r>
              <a:rPr lang="en-US" sz="2799">
                <a:solidFill>
                  <a:srgbClr val="000000"/>
                </a:solidFill>
                <a:latin typeface="Lora"/>
              </a:rPr>
              <a:t>i</a:t>
            </a:r>
            <a:r>
              <a:rPr lang="en-US" sz="2799">
                <a:solidFill>
                  <a:srgbClr val="000000"/>
                </a:solidFill>
                <a:latin typeface="Lora"/>
              </a:rPr>
              <a:t>on</a:t>
            </a:r>
            <a:r>
              <a:rPr lang="en-US" sz="2799">
                <a:solidFill>
                  <a:srgbClr val="000000"/>
                </a:solidFill>
                <a:latin typeface="Lora"/>
              </a:rPr>
              <a:t>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Live Test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007041"/>
            <a:ext cx="16189269" cy="807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9363" indent="-30968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070404"/>
                </a:solidFill>
                <a:latin typeface="Lora Bold"/>
              </a:rPr>
              <a:t>Interactive Model Testing: </a:t>
            </a:r>
            <a:r>
              <a:rPr lang="en-US" sz="2868">
                <a:solidFill>
                  <a:srgbClr val="070404"/>
                </a:solidFill>
                <a:latin typeface="Lora"/>
              </a:rPr>
              <a:t>The Live Test tool offers an 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interactive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and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 user-friendly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interface for actively testing SS3 models.</a:t>
            </a:r>
          </a:p>
          <a:p>
            <a:pPr algn="just">
              <a:lnSpc>
                <a:spcPts val="4016"/>
              </a:lnSpc>
            </a:pPr>
          </a:p>
          <a:p>
            <a:pPr algn="just" marL="619363" indent="-30968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070404"/>
                </a:solidFill>
                <a:latin typeface="Lora Bold"/>
              </a:rPr>
              <a:t>Testing Options</a:t>
            </a:r>
            <a:r>
              <a:rPr lang="en-US" sz="2868">
                <a:solidFill>
                  <a:srgbClr val="070404"/>
                </a:solidFill>
                <a:latin typeface="Lora"/>
              </a:rPr>
              <a:t>: Users can manually test the model using either a 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preloaded set of documents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or by typing in their own documents.</a:t>
            </a:r>
          </a:p>
          <a:p>
            <a:pPr algn="just">
              <a:lnSpc>
                <a:spcPts val="4016"/>
              </a:lnSpc>
            </a:pPr>
          </a:p>
          <a:p>
            <a:pPr algn="just" marL="619363" indent="-30968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070404"/>
                </a:solidFill>
                <a:latin typeface="Lora Bold"/>
              </a:rPr>
              <a:t>Visual Analysis: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</a:t>
            </a:r>
            <a:r>
              <a:rPr lang="en-US" sz="2868">
                <a:solidFill>
                  <a:srgbClr val="070404"/>
                </a:solidFill>
                <a:latin typeface="Lora"/>
              </a:rPr>
              <a:t>Enables users to visually analyze and understand what the model has learned at different levels,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 including word n-grams, sentences, and paragraphs.</a:t>
            </a:r>
          </a:p>
          <a:p>
            <a:pPr algn="just">
              <a:lnSpc>
                <a:spcPts val="4016"/>
              </a:lnSpc>
            </a:pPr>
          </a:p>
          <a:p>
            <a:pPr algn="just" marL="619363" indent="-30968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070404"/>
                </a:solidFill>
                <a:latin typeface="Lora Semi-Bold"/>
              </a:rPr>
              <a:t>Usability for Model Improvement: </a:t>
            </a:r>
            <a:r>
              <a:rPr lang="en-US" sz="2868">
                <a:solidFill>
                  <a:srgbClr val="070404"/>
                </a:solidFill>
                <a:latin typeface="Lora"/>
              </a:rPr>
              <a:t>Enables users to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 iteratively test and refine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the model based on visual feedback, contributing to continuous improvement.</a:t>
            </a:r>
          </a:p>
          <a:p>
            <a:pPr algn="just">
              <a:lnSpc>
                <a:spcPts val="4016"/>
              </a:lnSpc>
            </a:pPr>
          </a:p>
          <a:p>
            <a:pPr algn="just" marL="619363" indent="-309682" lvl="1">
              <a:lnSpc>
                <a:spcPts val="4016"/>
              </a:lnSpc>
              <a:buFont typeface="Arial"/>
              <a:buChar char="•"/>
            </a:pPr>
            <a:r>
              <a:rPr lang="en-US" sz="2868">
                <a:solidFill>
                  <a:srgbClr val="070404"/>
                </a:solidFill>
                <a:latin typeface="Lora Semi-Bold"/>
              </a:rPr>
              <a:t>Understanding Model Decisions: </a:t>
            </a:r>
            <a:r>
              <a:rPr lang="en-US" sz="2868">
                <a:solidFill>
                  <a:srgbClr val="070404"/>
                </a:solidFill>
                <a:latin typeface="Lora"/>
              </a:rPr>
              <a:t>Users can observe and interpret how the model processes and 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classifies</a:t>
            </a:r>
            <a:r>
              <a:rPr lang="en-US" sz="2868">
                <a:solidFill>
                  <a:srgbClr val="070404"/>
                </a:solidFill>
                <a:latin typeface="Lora"/>
              </a:rPr>
              <a:t> input documents in </a:t>
            </a:r>
            <a:r>
              <a:rPr lang="en-US" sz="2868">
                <a:solidFill>
                  <a:srgbClr val="070404"/>
                </a:solidFill>
                <a:latin typeface="Lora Bold"/>
              </a:rPr>
              <a:t>real-time.</a:t>
            </a:r>
          </a:p>
          <a:p>
            <a:pPr algn="just">
              <a:lnSpc>
                <a:spcPts val="4016"/>
              </a:lnSpc>
            </a:pPr>
          </a:p>
          <a:p>
            <a:pPr algn="just">
              <a:lnSpc>
                <a:spcPts val="4016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17670"/>
            <a:ext cx="18288000" cy="9651660"/>
          </a:xfrm>
          <a:custGeom>
            <a:avLst/>
            <a:gdLst/>
            <a:ahLst/>
            <a:cxnLst/>
            <a:rect r="r" b="b" t="t" l="l"/>
            <a:pathLst>
              <a:path h="9651660" w="18288000">
                <a:moveTo>
                  <a:pt x="0" y="0"/>
                </a:moveTo>
                <a:lnTo>
                  <a:pt x="18288000" y="0"/>
                </a:lnTo>
                <a:lnTo>
                  <a:pt x="18288000" y="9651660"/>
                </a:lnTo>
                <a:lnTo>
                  <a:pt x="0" y="96516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593740"/>
            <a:ext cx="18288000" cy="9099519"/>
          </a:xfrm>
          <a:custGeom>
            <a:avLst/>
            <a:gdLst/>
            <a:ahLst/>
            <a:cxnLst/>
            <a:rect r="r" b="b" t="t" l="l"/>
            <a:pathLst>
              <a:path h="9099519" w="18288000">
                <a:moveTo>
                  <a:pt x="0" y="0"/>
                </a:moveTo>
                <a:lnTo>
                  <a:pt x="18288000" y="0"/>
                </a:lnTo>
                <a:lnTo>
                  <a:pt x="18288000" y="9099520"/>
                </a:lnTo>
                <a:lnTo>
                  <a:pt x="0" y="9099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6813" y="1697010"/>
            <a:ext cx="10713417" cy="8142991"/>
            <a:chOff x="0" y="0"/>
            <a:chExt cx="2821641" cy="2144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1641" cy="2144656"/>
            </a:xfrm>
            <a:custGeom>
              <a:avLst/>
              <a:gdLst/>
              <a:ahLst/>
              <a:cxnLst/>
              <a:rect r="r" b="b" t="t" l="l"/>
              <a:pathLst>
                <a:path h="2144656" w="2821641">
                  <a:moveTo>
                    <a:pt x="0" y="0"/>
                  </a:moveTo>
                  <a:lnTo>
                    <a:pt x="2821641" y="0"/>
                  </a:lnTo>
                  <a:lnTo>
                    <a:pt x="2821641" y="2144656"/>
                  </a:lnTo>
                  <a:lnTo>
                    <a:pt x="0" y="2144656"/>
                  </a:lnTo>
                  <a:close/>
                </a:path>
              </a:pathLst>
            </a:custGeom>
            <a:solidFill>
              <a:srgbClr val="1427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21641" cy="2211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725272" y="1697010"/>
            <a:ext cx="10339286" cy="8142991"/>
          </a:xfrm>
          <a:custGeom>
            <a:avLst/>
            <a:gdLst/>
            <a:ahLst/>
            <a:cxnLst/>
            <a:rect r="r" b="b" t="t" l="l"/>
            <a:pathLst>
              <a:path h="8142991" w="10339286">
                <a:moveTo>
                  <a:pt x="0" y="0"/>
                </a:moveTo>
                <a:lnTo>
                  <a:pt x="10339287" y="0"/>
                </a:lnTo>
                <a:lnTo>
                  <a:pt x="10339287" y="8142990"/>
                </a:lnTo>
                <a:lnTo>
                  <a:pt x="0" y="81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Hyperparameter Optimization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03309" y="1697583"/>
            <a:ext cx="6761409" cy="7998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6830" indent="-333415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4F6FC"/>
                </a:solidFill>
                <a:latin typeface="Forum"/>
              </a:rPr>
              <a:t>SS3 includes a plot representing the relationship between the three key hyperparameters:</a:t>
            </a:r>
            <a:r>
              <a:rPr lang="en-US" sz="3088" u="sng">
                <a:solidFill>
                  <a:srgbClr val="F4F6FC"/>
                </a:solidFill>
                <a:latin typeface="Forum"/>
              </a:rPr>
              <a:t> s, l</a:t>
            </a:r>
            <a:r>
              <a:rPr lang="en-US" sz="3088" u="sng">
                <a:solidFill>
                  <a:srgbClr val="F4F6FC"/>
                </a:solidFill>
                <a:latin typeface="Forum"/>
              </a:rPr>
              <a:t>, and p.</a:t>
            </a:r>
          </a:p>
          <a:p>
            <a:pPr algn="just">
              <a:lnSpc>
                <a:spcPts val="2413"/>
              </a:lnSpc>
            </a:pPr>
          </a:p>
          <a:p>
            <a:pPr algn="just" marL="666830" indent="-333415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4F6FC"/>
                </a:solidFill>
                <a:latin typeface="Forum"/>
              </a:rPr>
              <a:t>The plot illustrates the impact of different combinations of s, l, and p on the model's accuracy.</a:t>
            </a:r>
          </a:p>
          <a:p>
            <a:pPr algn="just">
              <a:lnSpc>
                <a:spcPts val="2413"/>
              </a:lnSpc>
            </a:pPr>
          </a:p>
          <a:p>
            <a:pPr algn="just" marL="666830" indent="-333415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4F6FC"/>
                </a:solidFill>
                <a:latin typeface="Forum"/>
              </a:rPr>
              <a:t>Each point on the plot corresponds to a specific set of hyperparameter values.</a:t>
            </a:r>
          </a:p>
          <a:p>
            <a:pPr algn="just">
              <a:lnSpc>
                <a:spcPts val="2686"/>
              </a:lnSpc>
            </a:pPr>
          </a:p>
          <a:p>
            <a:pPr algn="just" marL="666830" indent="-333415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F4F6FC"/>
                </a:solidFill>
                <a:latin typeface="Forum"/>
              </a:rPr>
              <a:t>The point highlighted in pink on the plot represents the </a:t>
            </a:r>
            <a:r>
              <a:rPr lang="en-US" sz="3088" u="sng">
                <a:solidFill>
                  <a:srgbClr val="F4F6FC"/>
                </a:solidFill>
                <a:latin typeface="Forum"/>
              </a:rPr>
              <a:t>optimal combination of s, l, and p</a:t>
            </a:r>
            <a:r>
              <a:rPr lang="en-US" sz="3088">
                <a:solidFill>
                  <a:srgbClr val="F4F6FC"/>
                </a:solidFill>
                <a:latin typeface="Forum"/>
              </a:rPr>
              <a:t> that yields the highest accuracy.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3273" y="2918774"/>
            <a:ext cx="9144000" cy="4449452"/>
          </a:xfrm>
          <a:custGeom>
            <a:avLst/>
            <a:gdLst/>
            <a:ahLst/>
            <a:cxnLst/>
            <a:rect r="r" b="b" t="t" l="l"/>
            <a:pathLst>
              <a:path h="4449452" w="9144000">
                <a:moveTo>
                  <a:pt x="0" y="0"/>
                </a:moveTo>
                <a:lnTo>
                  <a:pt x="9144000" y="0"/>
                </a:lnTo>
                <a:lnTo>
                  <a:pt x="9144000" y="4449452"/>
                </a:lnTo>
                <a:lnTo>
                  <a:pt x="0" y="4449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237" y="3140075"/>
            <a:ext cx="7857590" cy="394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A30"/>
                </a:solidFill>
                <a:latin typeface="Arbutus Slab"/>
              </a:rPr>
              <a:t>Displaying the confusion matrix provides a comprehensive view of the model's performance.</a:t>
            </a:r>
          </a:p>
          <a:p>
            <a:pPr algn="just">
              <a:lnSpc>
                <a:spcPts val="2100"/>
              </a:lnSpc>
            </a:pPr>
          </a:p>
          <a:p>
            <a:pPr algn="just" marL="755647" indent="-377824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50A30"/>
                </a:solidFill>
                <a:latin typeface="Arbutus Slab"/>
              </a:rPr>
              <a:t>It presents a breakdown of true pos</a:t>
            </a:r>
            <a:r>
              <a:rPr lang="en-US" sz="3499">
                <a:solidFill>
                  <a:srgbClr val="050A30"/>
                </a:solidFill>
                <a:latin typeface="Arbutus Slab"/>
              </a:rPr>
              <a:t>itives, true negatives, false positives, and false negatives.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944416" y="552450"/>
            <a:ext cx="1039916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Garet Bold"/>
              </a:rPr>
              <a:t>Results and Comparison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971437" y="-1590609"/>
            <a:ext cx="12049059" cy="12049059"/>
          </a:xfrm>
          <a:custGeom>
            <a:avLst/>
            <a:gdLst/>
            <a:ahLst/>
            <a:cxnLst/>
            <a:rect r="r" b="b" t="t" l="l"/>
            <a:pathLst>
              <a:path h="12049059" w="12049059">
                <a:moveTo>
                  <a:pt x="0" y="0"/>
                </a:moveTo>
                <a:lnTo>
                  <a:pt x="12049059" y="0"/>
                </a:lnTo>
                <a:lnTo>
                  <a:pt x="12049059" y="12049059"/>
                </a:lnTo>
                <a:lnTo>
                  <a:pt x="0" y="120490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34773" y="2163691"/>
            <a:ext cx="11418785" cy="295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5"/>
              </a:lnSpc>
            </a:pPr>
            <a:r>
              <a:rPr lang="en-US" sz="2700">
                <a:solidFill>
                  <a:srgbClr val="000000"/>
                </a:solidFill>
                <a:latin typeface="Lora"/>
              </a:rPr>
              <a:t>In the fast-paced online world, keeping an eye on mental health is crucial. Current systems struggle to </a:t>
            </a:r>
            <a:r>
              <a:rPr lang="en-US" sz="2700">
                <a:solidFill>
                  <a:srgbClr val="000000"/>
                </a:solidFill>
                <a:latin typeface="Lora Bold"/>
              </a:rPr>
              <a:t>detect early signs of depression on social media</a:t>
            </a:r>
            <a:r>
              <a:rPr lang="en-US" sz="2700">
                <a:solidFill>
                  <a:srgbClr val="000000"/>
                </a:solidFill>
                <a:latin typeface="Lora"/>
              </a:rPr>
              <a:t>, making it a challenging task. Enter SS3, a cutting-edge solution that stands out for its </a:t>
            </a:r>
            <a:r>
              <a:rPr lang="en-US" sz="2700">
                <a:solidFill>
                  <a:srgbClr val="000000"/>
                </a:solidFill>
                <a:latin typeface="Lora Bold"/>
              </a:rPr>
              <a:t>transparency, adaptability to new information, and quick decision-making</a:t>
            </a:r>
            <a:r>
              <a:rPr lang="en-US" sz="2700">
                <a:solidFill>
                  <a:srgbClr val="000000"/>
                </a:solidFill>
                <a:latin typeface="Lora"/>
              </a:rPr>
              <a:t>. </a:t>
            </a:r>
          </a:p>
          <a:p>
            <a:pPr algn="just">
              <a:lnSpc>
                <a:spcPts val="3915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134773" y="6272766"/>
            <a:ext cx="6111590" cy="2082402"/>
            <a:chOff x="0" y="0"/>
            <a:chExt cx="8148787" cy="27765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95031"/>
              <a:ext cx="8148787" cy="18815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74979" indent="-237490" lvl="1">
                <a:lnSpc>
                  <a:spcPts val="39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</a:rPr>
                <a:t>Early Depression Detection.</a:t>
              </a:r>
            </a:p>
            <a:p>
              <a:pPr marL="474979" indent="-237490" lvl="1">
                <a:lnSpc>
                  <a:spcPts val="39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</a:rPr>
                <a:t>Improved Transparency.</a:t>
              </a:r>
            </a:p>
            <a:p>
              <a:pPr marL="474979" indent="-237490" lvl="1">
                <a:lnSpc>
                  <a:spcPts val="39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Garet"/>
                </a:rPr>
                <a:t>Enhance Decision Making.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8148787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63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Garet Bold"/>
                </a:rPr>
                <a:t>Project Goals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028700"/>
            <a:ext cx="11381077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 Ultra-Bold"/>
              </a:rPr>
              <a:t>Abstract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56813" y="1697010"/>
            <a:ext cx="10713417" cy="8142991"/>
            <a:chOff x="0" y="0"/>
            <a:chExt cx="2821641" cy="21446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21641" cy="2144656"/>
            </a:xfrm>
            <a:custGeom>
              <a:avLst/>
              <a:gdLst/>
              <a:ahLst/>
              <a:cxnLst/>
              <a:rect r="r" b="b" t="t" l="l"/>
              <a:pathLst>
                <a:path h="2144656" w="2821641">
                  <a:moveTo>
                    <a:pt x="0" y="0"/>
                  </a:moveTo>
                  <a:lnTo>
                    <a:pt x="2821641" y="0"/>
                  </a:lnTo>
                  <a:lnTo>
                    <a:pt x="2821641" y="2144656"/>
                  </a:lnTo>
                  <a:lnTo>
                    <a:pt x="0" y="2144656"/>
                  </a:lnTo>
                  <a:close/>
                </a:path>
              </a:pathLst>
            </a:custGeom>
            <a:solidFill>
              <a:srgbClr val="14275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2821641" cy="2211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872113" y="1697010"/>
            <a:ext cx="8659073" cy="8142991"/>
          </a:xfrm>
          <a:custGeom>
            <a:avLst/>
            <a:gdLst/>
            <a:ahLst/>
            <a:cxnLst/>
            <a:rect r="r" b="b" t="t" l="l"/>
            <a:pathLst>
              <a:path h="8142991" w="8659073">
                <a:moveTo>
                  <a:pt x="0" y="0"/>
                </a:moveTo>
                <a:lnTo>
                  <a:pt x="8659074" y="0"/>
                </a:lnTo>
                <a:lnTo>
                  <a:pt x="8659074" y="8142990"/>
                </a:lnTo>
                <a:lnTo>
                  <a:pt x="0" y="814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9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6813" y="3675862"/>
            <a:ext cx="7857590" cy="4099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4F6FC"/>
                </a:solidFill>
                <a:latin typeface="Forum"/>
              </a:rPr>
              <a:t>Displaying the confusion matrix provides a comprehensive view of the model's performance.</a:t>
            </a:r>
          </a:p>
          <a:p>
            <a:pPr algn="just">
              <a:lnSpc>
                <a:spcPts val="2240"/>
              </a:lnSpc>
            </a:pPr>
          </a:p>
          <a:p>
            <a:pPr algn="just" marL="777237" indent="-388618" lvl="1">
              <a:lnSpc>
                <a:spcPts val="5039"/>
              </a:lnSpc>
              <a:buFont typeface="Arial"/>
              <a:buChar char="•"/>
            </a:pPr>
            <a:r>
              <a:rPr lang="en-US" sz="3599">
                <a:solidFill>
                  <a:srgbClr val="F4F6FC"/>
                </a:solidFill>
                <a:latin typeface="Forum"/>
              </a:rPr>
              <a:t>It presents a breakdown of true pos</a:t>
            </a:r>
            <a:r>
              <a:rPr lang="en-US" sz="3599">
                <a:solidFill>
                  <a:srgbClr val="F4F6FC"/>
                </a:solidFill>
                <a:latin typeface="Forum"/>
              </a:rPr>
              <a:t>itives, true negatives, false positives, and false negatives.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44416" y="552450"/>
            <a:ext cx="1039916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Garet Bold"/>
              </a:rPr>
              <a:t>Results and Comparison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61944" y="1741206"/>
            <a:ext cx="11964112" cy="8545794"/>
          </a:xfrm>
          <a:custGeom>
            <a:avLst/>
            <a:gdLst/>
            <a:ahLst/>
            <a:cxnLst/>
            <a:rect r="r" b="b" t="t" l="l"/>
            <a:pathLst>
              <a:path h="8545794" w="11964112">
                <a:moveTo>
                  <a:pt x="0" y="0"/>
                </a:moveTo>
                <a:lnTo>
                  <a:pt x="11964112" y="0"/>
                </a:lnTo>
                <a:lnTo>
                  <a:pt x="11964112" y="8545794"/>
                </a:lnTo>
                <a:lnTo>
                  <a:pt x="0" y="854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944416" y="552450"/>
            <a:ext cx="10399167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560"/>
              </a:lnSpc>
            </a:pPr>
            <a:r>
              <a:rPr lang="en-US" sz="6300">
                <a:solidFill>
                  <a:srgbClr val="000000"/>
                </a:solidFill>
                <a:latin typeface="Garet Bold"/>
              </a:rPr>
              <a:t>Results and Comparison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281500" y="657225"/>
            <a:ext cx="372500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Garet Bold"/>
              </a:rPr>
              <a:t>Conclusion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00781" y="1521327"/>
            <a:ext cx="17124537" cy="821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Lora Bold"/>
              </a:rPr>
              <a:t>PySS3's Triumph: 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This study showcased PySS3's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exceptional performance in early depression detection</a:t>
            </a:r>
            <a:r>
              <a:rPr lang="en-US" sz="2600">
                <a:solidFill>
                  <a:srgbClr val="000000"/>
                </a:solidFill>
                <a:latin typeface="Lora"/>
              </a:rPr>
              <a:t> from social media data.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Demonstrated PySS3's superiority over standard and state-of-the-art models, offering a promising solution for text classification.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ora Bold"/>
              </a:rPr>
              <a:t>Distinctive Features: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Emphasized the significance of comprehensive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 visualization tools </a:t>
            </a:r>
            <a:r>
              <a:rPr lang="en-US" sz="2600">
                <a:solidFill>
                  <a:srgbClr val="000000"/>
                </a:solidFill>
                <a:latin typeface="Lora"/>
              </a:rPr>
              <a:t>in enhancing interpretability.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Lora Bold"/>
              </a:rPr>
              <a:t>Interpretability and Trust: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PySS3's interpretability, facilitated by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hyperparameter tuning and visualization</a:t>
            </a:r>
            <a:r>
              <a:rPr lang="en-US" sz="2600">
                <a:solidFill>
                  <a:srgbClr val="000000"/>
                </a:solidFill>
                <a:latin typeface="Lora"/>
              </a:rPr>
              <a:t>, addresses concerns in sensitive applications.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Showcased how PySS3's justifiability enhances trustworthiness in real-world scenarios, particularly in mental health assessment.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Lora Bold"/>
              </a:rPr>
              <a:t>Metric Affirmation: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Affirmed PySS3's effectiveness using standard evaluation metrics (accuracy, precision, recall, F1 score).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Stressed its unique ability to balance sensitivity and specificity, critical for early risk detection tasks.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091626" y="657225"/>
            <a:ext cx="410474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</a:pPr>
            <a:r>
              <a:rPr lang="en-US" sz="4900">
                <a:solidFill>
                  <a:srgbClr val="000000"/>
                </a:solidFill>
                <a:latin typeface="Garet Bold"/>
              </a:rPr>
              <a:t>Future Work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81731" y="1732299"/>
            <a:ext cx="17124537" cy="729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ora Bold"/>
              </a:rPr>
              <a:t>Collaboration with Mental Health Professionals: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Propose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collaboration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 w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ith mental health professionals</a:t>
            </a:r>
            <a:r>
              <a:rPr lang="en-US" sz="2600">
                <a:solidFill>
                  <a:srgbClr val="000000"/>
                </a:solidFill>
                <a:latin typeface="Lora"/>
              </a:rPr>
              <a:t> to provide additional l</a:t>
            </a:r>
            <a:r>
              <a:rPr lang="en-US" sz="2600">
                <a:solidFill>
                  <a:srgbClr val="000000"/>
                </a:solidFill>
                <a:latin typeface="Lora"/>
              </a:rPr>
              <a:t>ay</a:t>
            </a:r>
            <a:r>
              <a:rPr lang="en-US" sz="2600">
                <a:solidFill>
                  <a:srgbClr val="000000"/>
                </a:solidFill>
                <a:latin typeface="Lora"/>
              </a:rPr>
              <a:t>ers of support.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ora Semi-Bold"/>
              </a:rPr>
              <a:t>Scalability Enhancement: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Suggested evaluating and enhancing PySS3's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scalability, ensuring its efficacy with large-scale datasets</a:t>
            </a:r>
            <a:r>
              <a:rPr lang="en-US" sz="2600">
                <a:solidFill>
                  <a:srgbClr val="000000"/>
                </a:solidFill>
                <a:latin typeface="Lora"/>
              </a:rPr>
              <a:t> and dynamic information flows.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Acknowledged the importance of scalability for real-world applications.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ora Semi-Bold"/>
              </a:rPr>
              <a:t>Real-time Intervention: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Highlight the advantage of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real-time detection through PySS3</a:t>
            </a:r>
            <a:r>
              <a:rPr lang="en-US" sz="2600">
                <a:solidFill>
                  <a:srgbClr val="000000"/>
                </a:solidFill>
                <a:latin typeface="Lora"/>
              </a:rPr>
              <a:t> to identify users expressing depressive sentiments on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social media</a:t>
            </a:r>
            <a:r>
              <a:rPr lang="en-US" sz="2600">
                <a:solidFill>
                  <a:srgbClr val="000000"/>
                </a:solidFill>
                <a:latin typeface="Lora"/>
              </a:rPr>
              <a:t>.</a:t>
            </a:r>
          </a:p>
          <a:p>
            <a:pPr>
              <a:lnSpc>
                <a:spcPts val="3640"/>
              </a:lnSpc>
            </a:p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Lora Semi-Bold"/>
              </a:rPr>
              <a:t>Purposeful Connection:</a:t>
            </a:r>
          </a:p>
          <a:p>
            <a:pPr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>
                <a:solidFill>
                  <a:srgbClr val="000000"/>
                </a:solidFill>
                <a:latin typeface="Lora"/>
              </a:rPr>
              <a:t>Propose the </a:t>
            </a:r>
            <a:r>
              <a:rPr lang="en-US" sz="2600">
                <a:solidFill>
                  <a:srgbClr val="000000"/>
                </a:solidFill>
                <a:latin typeface="Lora Bold"/>
              </a:rPr>
              <a:t>integration of PySS3 with popular social media platforms</a:t>
            </a:r>
            <a:r>
              <a:rPr lang="en-US" sz="2600">
                <a:solidFill>
                  <a:srgbClr val="000000"/>
                </a:solidFill>
                <a:latin typeface="Lora"/>
              </a:rPr>
              <a:t> to offer support to individuals detected with depression.</a:t>
            </a:r>
          </a:p>
          <a:p>
            <a:pPr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3388577" y="-611923"/>
            <a:ext cx="11510847" cy="11510847"/>
          </a:xfrm>
          <a:custGeom>
            <a:avLst/>
            <a:gdLst/>
            <a:ahLst/>
            <a:cxnLst/>
            <a:rect r="r" b="b" t="t" l="l"/>
            <a:pathLst>
              <a:path h="11510847" w="11510847">
                <a:moveTo>
                  <a:pt x="11510846" y="11510846"/>
                </a:moveTo>
                <a:lnTo>
                  <a:pt x="0" y="11510846"/>
                </a:lnTo>
                <a:lnTo>
                  <a:pt x="0" y="0"/>
                </a:lnTo>
                <a:lnTo>
                  <a:pt x="11510846" y="0"/>
                </a:lnTo>
                <a:lnTo>
                  <a:pt x="11510846" y="11510846"/>
                </a:lnTo>
                <a:close/>
              </a:path>
            </a:pathLst>
          </a:custGeom>
          <a:blipFill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99636" y="4365576"/>
            <a:ext cx="9811881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 Ultra-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000250" y="3228779"/>
            <a:ext cx="9134803" cy="3653921"/>
          </a:xfrm>
          <a:custGeom>
            <a:avLst/>
            <a:gdLst/>
            <a:ahLst/>
            <a:cxnLst/>
            <a:rect r="r" b="b" t="t" l="l"/>
            <a:pathLst>
              <a:path h="3653921" w="9134803">
                <a:moveTo>
                  <a:pt x="0" y="0"/>
                </a:moveTo>
                <a:lnTo>
                  <a:pt x="9134803" y="0"/>
                </a:lnTo>
                <a:lnTo>
                  <a:pt x="9134803" y="3653921"/>
                </a:lnTo>
                <a:lnTo>
                  <a:pt x="0" y="36539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74022"/>
            <a:ext cx="504368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 Ultra-Bold"/>
              </a:rPr>
              <a:t>Content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027948" y="1114425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Motivation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77969" y="971550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677969" y="2170308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4205" y="3373633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34205" y="4494697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34205" y="5698022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27948" y="2352871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Related Work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27948" y="3516508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Proposed Model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027948" y="5840897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Optimization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27948" y="4637572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Model Working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555823"/>
            <a:ext cx="2286473" cy="381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Telegraf"/>
              </a:rPr>
              <a:t>30.11.2023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734205" y="6901346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7948" y="7044221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Result and Comparison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34205" y="8104671"/>
            <a:ext cx="897102" cy="81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00"/>
              </a:lnSpc>
            </a:pPr>
            <a:r>
              <a:rPr lang="en-US" sz="5000">
                <a:solidFill>
                  <a:srgbClr val="000000"/>
                </a:solidFill>
                <a:latin typeface="Garet Bold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27948" y="8247546"/>
            <a:ext cx="8231352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Garet"/>
              </a:rPr>
              <a:t>Conclusion and Future Work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1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446642" y="0"/>
            <a:ext cx="9841358" cy="10287000"/>
            <a:chOff x="0" y="0"/>
            <a:chExt cx="1835461" cy="19185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35460" cy="1918575"/>
            </a:xfrm>
            <a:custGeom>
              <a:avLst/>
              <a:gdLst/>
              <a:ahLst/>
              <a:cxnLst/>
              <a:rect r="r" b="b" t="t" l="l"/>
              <a:pathLst>
                <a:path h="1918575" w="1835460">
                  <a:moveTo>
                    <a:pt x="0" y="0"/>
                  </a:moveTo>
                  <a:lnTo>
                    <a:pt x="1835460" y="0"/>
                  </a:lnTo>
                  <a:lnTo>
                    <a:pt x="1835460" y="1918575"/>
                  </a:lnTo>
                  <a:lnTo>
                    <a:pt x="0" y="1918575"/>
                  </a:lnTo>
                  <a:close/>
                </a:path>
              </a:pathLst>
            </a:custGeom>
            <a:solidFill>
              <a:srgbClr val="365B6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9387320" y="1467706"/>
            <a:ext cx="7871980" cy="7351587"/>
            <a:chOff x="0" y="0"/>
            <a:chExt cx="10495973" cy="980211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888211"/>
              <a:ext cx="10495973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11" u="none">
                  <a:solidFill>
                    <a:srgbClr val="F2F1EC"/>
                  </a:solidFill>
                  <a:latin typeface="Arbutus Slab"/>
                </a:rPr>
                <a:t>Negative Information</a:t>
              </a:r>
            </a:p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11" u="none">
                  <a:solidFill>
                    <a:srgbClr val="F2F1EC"/>
                  </a:solidFill>
                  <a:latin typeface="Arbutus Slab"/>
                </a:rPr>
                <a:t>Online Harassment</a:t>
              </a:r>
            </a:p>
            <a:p>
              <a:pPr marL="604519" indent="-302260" lvl="1">
                <a:lnSpc>
                  <a:spcPts val="391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99" spc="11" u="none">
                  <a:solidFill>
                    <a:srgbClr val="F2F1EC"/>
                  </a:solidFill>
                  <a:latin typeface="Arbutus Slab"/>
                </a:rPr>
                <a:t>Social Comparison and FOMO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7150"/>
              <a:ext cx="1049597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7F7F7"/>
                  </a:solidFill>
                  <a:latin typeface="Garet Bold"/>
                </a:rPr>
                <a:t>Cyber Impact on Mental Health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477527"/>
              <a:ext cx="10495973" cy="1762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44068" indent="-272034" lvl="1">
                <a:lnSpc>
                  <a:spcPts val="35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20" spc="10" u="none">
                  <a:solidFill>
                    <a:srgbClr val="F2F1EC"/>
                  </a:solidFill>
                  <a:latin typeface="Arbutus Slab"/>
                </a:rPr>
                <a:t>Timely Support</a:t>
              </a:r>
            </a:p>
            <a:p>
              <a:pPr marL="544068" indent="-272034" lvl="1">
                <a:lnSpc>
                  <a:spcPts val="35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20" spc="10" u="none">
                  <a:solidFill>
                    <a:srgbClr val="F2F1EC"/>
                  </a:solidFill>
                  <a:latin typeface="Arbutus Slab"/>
                </a:rPr>
                <a:t>Enhanced Treatment</a:t>
              </a:r>
            </a:p>
            <a:p>
              <a:pPr marL="544068" indent="-272034" lvl="1">
                <a:lnSpc>
                  <a:spcPts val="352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520" spc="10" u="none">
                  <a:solidFill>
                    <a:srgbClr val="F2F1EC"/>
                  </a:solidFill>
                  <a:latin typeface="Arbutus Slab"/>
                </a:rPr>
                <a:t>Normalizing Discussions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531941"/>
              <a:ext cx="1049597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7F7F7"/>
                  </a:solidFill>
                  <a:latin typeface="Garet Bold"/>
                </a:rPr>
                <a:t>Need for Early Risk Detection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905032"/>
              <a:ext cx="10495973" cy="18970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596962" indent="-298481" lvl="1">
                <a:lnSpc>
                  <a:spcPts val="387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64" spc="11" u="none">
                  <a:solidFill>
                    <a:srgbClr val="F2F1EC"/>
                  </a:solidFill>
                  <a:latin typeface="Arbutus Slab"/>
                </a:rPr>
                <a:t>Limited Transparency</a:t>
              </a:r>
            </a:p>
            <a:p>
              <a:pPr marL="596962" indent="-298481" lvl="1">
                <a:lnSpc>
                  <a:spcPts val="387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64" spc="11" u="none">
                  <a:solidFill>
                    <a:srgbClr val="F2F1EC"/>
                  </a:solidFill>
                  <a:latin typeface="Arbutus Slab"/>
                </a:rPr>
                <a:t>Computational Efficiency</a:t>
              </a:r>
            </a:p>
            <a:p>
              <a:pPr marL="596962" indent="-298481" lvl="1">
                <a:lnSpc>
                  <a:spcPts val="387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64" spc="11" u="none">
                  <a:solidFill>
                    <a:srgbClr val="F2F1EC"/>
                  </a:solidFill>
                  <a:latin typeface="Arbutus Slab"/>
                </a:rPr>
                <a:t>Limited Explainability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950726"/>
              <a:ext cx="10495973" cy="6980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4480"/>
                </a:lnSpc>
                <a:spcBef>
                  <a:spcPct val="0"/>
                </a:spcBef>
              </a:pPr>
              <a:r>
                <a:rPr lang="en-US" sz="3200" u="none">
                  <a:solidFill>
                    <a:srgbClr val="F7F7F7"/>
                  </a:solidFill>
                  <a:latin typeface="Garet Bold"/>
                </a:rPr>
                <a:t>Challenges in Existing Models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0" y="5743836"/>
            <a:ext cx="8446642" cy="4543164"/>
            <a:chOff x="0" y="0"/>
            <a:chExt cx="11262189" cy="6057553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2"/>
            <a:srcRect l="0" t="9634" r="0" b="9634"/>
            <a:stretch>
              <a:fillRect/>
            </a:stretch>
          </p:blipFill>
          <p:spPr>
            <a:xfrm flipH="false" flipV="false">
              <a:off x="0" y="0"/>
              <a:ext cx="11262189" cy="6057553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-2225424" y="1044957"/>
            <a:ext cx="9134803" cy="3653921"/>
          </a:xfrm>
          <a:custGeom>
            <a:avLst/>
            <a:gdLst/>
            <a:ahLst/>
            <a:cxnLst/>
            <a:rect r="r" b="b" t="t" l="l"/>
            <a:pathLst>
              <a:path h="3653921" w="9134803">
                <a:moveTo>
                  <a:pt x="0" y="0"/>
                </a:moveTo>
                <a:lnTo>
                  <a:pt x="9134803" y="0"/>
                </a:lnTo>
                <a:lnTo>
                  <a:pt x="9134803" y="3653921"/>
                </a:lnTo>
                <a:lnTo>
                  <a:pt x="0" y="3653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404050"/>
            <a:ext cx="6470854" cy="992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23"/>
              </a:lnSpc>
              <a:spcBef>
                <a:spcPct val="0"/>
              </a:spcBef>
            </a:pPr>
            <a:r>
              <a:rPr lang="en-US" sz="6930" u="none">
                <a:solidFill>
                  <a:srgbClr val="365B6D"/>
                </a:solidFill>
                <a:latin typeface="Barlow Bold"/>
              </a:rPr>
              <a:t>Motivation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72487" y="1850381"/>
            <a:ext cx="9512895" cy="8436619"/>
          </a:xfrm>
          <a:custGeom>
            <a:avLst/>
            <a:gdLst/>
            <a:ahLst/>
            <a:cxnLst/>
            <a:rect r="r" b="b" t="t" l="l"/>
            <a:pathLst>
              <a:path h="8436619" w="9512895">
                <a:moveTo>
                  <a:pt x="0" y="0"/>
                </a:moveTo>
                <a:lnTo>
                  <a:pt x="9512895" y="0"/>
                </a:lnTo>
                <a:lnTo>
                  <a:pt x="9512895" y="8436619"/>
                </a:lnTo>
                <a:lnTo>
                  <a:pt x="0" y="84366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85763" y="1850381"/>
            <a:ext cx="8858250" cy="8858250"/>
          </a:xfrm>
          <a:custGeom>
            <a:avLst/>
            <a:gdLst/>
            <a:ahLst/>
            <a:cxnLst/>
            <a:rect r="r" b="b" t="t" l="l"/>
            <a:pathLst>
              <a:path h="8858250" w="8858250">
                <a:moveTo>
                  <a:pt x="8858250" y="0"/>
                </a:moveTo>
                <a:lnTo>
                  <a:pt x="0" y="0"/>
                </a:lnTo>
                <a:lnTo>
                  <a:pt x="0" y="8858250"/>
                </a:lnTo>
                <a:lnTo>
                  <a:pt x="8858250" y="8858250"/>
                </a:lnTo>
                <a:lnTo>
                  <a:pt x="885825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610462" y="457200"/>
            <a:ext cx="706707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>
                <a:solidFill>
                  <a:srgbClr val="000000"/>
                </a:solidFill>
                <a:latin typeface="Garet Ultra-Bold"/>
              </a:rPr>
              <a:t>Related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1783" y="2429060"/>
            <a:ext cx="7729152" cy="6852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500"/>
              </a:lnSpc>
              <a:spcBef>
                <a:spcPct val="0"/>
              </a:spcBef>
            </a:pPr>
            <a:r>
              <a:rPr lang="en-US" sz="3214">
                <a:solidFill>
                  <a:srgbClr val="000000"/>
                </a:solidFill>
                <a:latin typeface="Forum"/>
              </a:rPr>
              <a:t>The landscape of depression detection through text analysis has seen </a:t>
            </a:r>
            <a:r>
              <a:rPr lang="en-US" sz="3214" u="sng">
                <a:solidFill>
                  <a:srgbClr val="000000"/>
                </a:solidFill>
                <a:latin typeface="Forum"/>
              </a:rPr>
              <a:t>significant exploration</a:t>
            </a:r>
            <a:r>
              <a:rPr lang="en-US" sz="3214">
                <a:solidFill>
                  <a:srgbClr val="000000"/>
                </a:solidFill>
                <a:latin typeface="Forum"/>
              </a:rPr>
              <a:t>, leveraging diverse datasets from prominent </a:t>
            </a:r>
            <a:r>
              <a:rPr lang="en-US" sz="3214" u="sng">
                <a:solidFill>
                  <a:srgbClr val="000000"/>
                </a:solidFill>
                <a:latin typeface="Forum"/>
              </a:rPr>
              <a:t>social media platforms</a:t>
            </a:r>
            <a:r>
              <a:rPr lang="en-US" sz="3214">
                <a:solidFill>
                  <a:srgbClr val="000000"/>
                </a:solidFill>
                <a:latin typeface="Forum"/>
              </a:rPr>
              <a:t>. Various models have been employed, showcasing advancements in both descriptive and textual analyses. For instance, a Twitter dataset from 2017 utilized SVM, and NB models, achieving commendable accuracy and precision. In a Reddit textual dataset from 2020, the implementation of CNN and XGBoost demonstrated robust performance metrics.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9822" y="10040621"/>
            <a:ext cx="15228355" cy="246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70"/>
              </a:lnSpc>
              <a:spcBef>
                <a:spcPct val="0"/>
              </a:spcBef>
            </a:pPr>
            <a:r>
              <a:rPr lang="en-US" sz="1550">
                <a:solidFill>
                  <a:srgbClr val="000000"/>
                </a:solidFill>
                <a:latin typeface="Arbutus Slab"/>
              </a:rPr>
              <a:t>MDL = Multimodal Depressive Dictionary Learning, WDL = Wasserstein Dictionary Learning, MSNL = Multiple Social Networking Learning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93312" y="2625679"/>
            <a:ext cx="6737022" cy="2609065"/>
          </a:xfrm>
          <a:custGeom>
            <a:avLst/>
            <a:gdLst/>
            <a:ahLst/>
            <a:cxnLst/>
            <a:rect r="r" b="b" t="t" l="l"/>
            <a:pathLst>
              <a:path h="2609065" w="6737022">
                <a:moveTo>
                  <a:pt x="0" y="0"/>
                </a:moveTo>
                <a:lnTo>
                  <a:pt x="6737022" y="0"/>
                </a:lnTo>
                <a:lnTo>
                  <a:pt x="6737022" y="2609064"/>
                </a:lnTo>
                <a:lnTo>
                  <a:pt x="0" y="260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029160" y="2947092"/>
            <a:ext cx="6601174" cy="1421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57"/>
              </a:lnSpc>
              <a:spcBef>
                <a:spcPct val="0"/>
              </a:spcBef>
            </a:pPr>
            <a:r>
              <a:rPr lang="en-US" sz="4112">
                <a:solidFill>
                  <a:srgbClr val="070404"/>
                </a:solidFill>
                <a:latin typeface="Lora Bold"/>
              </a:rPr>
              <a:t>Ability to naturally explain its rationale.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81982" y="6055533"/>
            <a:ext cx="6905971" cy="2631962"/>
            <a:chOff x="0" y="0"/>
            <a:chExt cx="9207961" cy="35092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73216" y="0"/>
              <a:ext cx="9061528" cy="3509283"/>
            </a:xfrm>
            <a:custGeom>
              <a:avLst/>
              <a:gdLst/>
              <a:ahLst/>
              <a:cxnLst/>
              <a:rect r="r" b="b" t="t" l="l"/>
              <a:pathLst>
                <a:path h="3509283" w="9061528">
                  <a:moveTo>
                    <a:pt x="0" y="0"/>
                  </a:moveTo>
                  <a:lnTo>
                    <a:pt x="9061528" y="0"/>
                  </a:lnTo>
                  <a:lnTo>
                    <a:pt x="9061528" y="3509283"/>
                  </a:lnTo>
                  <a:lnTo>
                    <a:pt x="0" y="35092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92768"/>
              <a:ext cx="9207961" cy="22695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618"/>
                </a:lnSpc>
                <a:spcBef>
                  <a:spcPct val="0"/>
                </a:spcBef>
              </a:pPr>
              <a:r>
                <a:rPr lang="en-US" sz="3299">
                  <a:solidFill>
                    <a:srgbClr val="070404"/>
                  </a:solidFill>
                  <a:latin typeface="Lora Bold"/>
                </a:rPr>
                <a:t>White-box nature makes it explainable, and therefore more reliable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781867"/>
            <a:ext cx="16230600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000000"/>
                </a:solidFill>
                <a:latin typeface="Garet Ultra-Bold"/>
              </a:rPr>
              <a:t>Proposed Model: SS3 Classifier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893312" y="6055533"/>
            <a:ext cx="6916408" cy="2678536"/>
          </a:xfrm>
          <a:custGeom>
            <a:avLst/>
            <a:gdLst/>
            <a:ahLst/>
            <a:cxnLst/>
            <a:rect r="r" b="b" t="t" l="l"/>
            <a:pathLst>
              <a:path h="2678536" w="6916408">
                <a:moveTo>
                  <a:pt x="0" y="0"/>
                </a:moveTo>
                <a:lnTo>
                  <a:pt x="6916408" y="0"/>
                </a:lnTo>
                <a:lnTo>
                  <a:pt x="6916408" y="2678536"/>
                </a:lnTo>
                <a:lnTo>
                  <a:pt x="0" y="2678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6090" y="6186128"/>
            <a:ext cx="6130853" cy="207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63"/>
              </a:lnSpc>
              <a:spcBef>
                <a:spcPct val="0"/>
              </a:spcBef>
            </a:pPr>
            <a:r>
              <a:rPr lang="en-US" sz="2973">
                <a:solidFill>
                  <a:srgbClr val="000000"/>
                </a:solidFill>
                <a:latin typeface="Lora Bold"/>
              </a:rPr>
              <a:t>The name “SS3” is based on  three hyperparameters: Sequential Smoothness-Significance-and-Sanction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736895" y="2602781"/>
            <a:ext cx="6796146" cy="2631962"/>
          </a:xfrm>
          <a:custGeom>
            <a:avLst/>
            <a:gdLst/>
            <a:ahLst/>
            <a:cxnLst/>
            <a:rect r="r" b="b" t="t" l="l"/>
            <a:pathLst>
              <a:path h="2631962" w="6796146">
                <a:moveTo>
                  <a:pt x="0" y="0"/>
                </a:moveTo>
                <a:lnTo>
                  <a:pt x="6796146" y="0"/>
                </a:lnTo>
                <a:lnTo>
                  <a:pt x="6796146" y="2631962"/>
                </a:lnTo>
                <a:lnTo>
                  <a:pt x="0" y="2631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57548" y="2966142"/>
            <a:ext cx="5354839" cy="1716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18"/>
              </a:lnSpc>
              <a:spcBef>
                <a:spcPct val="0"/>
              </a:spcBef>
            </a:pPr>
            <a:r>
              <a:rPr lang="en-US" sz="3299">
                <a:solidFill>
                  <a:srgbClr val="070404"/>
                </a:solidFill>
                <a:latin typeface="Lora Bold"/>
              </a:rPr>
              <a:t>SS3, a state-of-the-art supervised learning model.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007234"/>
            <a:ext cx="16230600" cy="7536090"/>
          </a:xfrm>
          <a:custGeom>
            <a:avLst/>
            <a:gdLst/>
            <a:ahLst/>
            <a:cxnLst/>
            <a:rect r="r" b="b" t="t" l="l"/>
            <a:pathLst>
              <a:path h="7536090" w="16230600">
                <a:moveTo>
                  <a:pt x="0" y="0"/>
                </a:moveTo>
                <a:lnTo>
                  <a:pt x="16230600" y="0"/>
                </a:lnTo>
                <a:lnTo>
                  <a:pt x="16230600" y="7536091"/>
                </a:lnTo>
                <a:lnTo>
                  <a:pt x="0" y="753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Textual Datasets from Social Media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90243" y="6098162"/>
            <a:ext cx="16209548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Times New Roman Semi-Bold"/>
              </a:rPr>
              <a:t>The Dataset is split in the 80:20 ratio for training and testing purpose.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750" y="2141582"/>
            <a:ext cx="15968970" cy="7469616"/>
          </a:xfrm>
          <a:custGeom>
            <a:avLst/>
            <a:gdLst/>
            <a:ahLst/>
            <a:cxnLst/>
            <a:rect r="r" b="b" t="t" l="l"/>
            <a:pathLst>
              <a:path h="7469616" w="15968970">
                <a:moveTo>
                  <a:pt x="0" y="0"/>
                </a:moveTo>
                <a:lnTo>
                  <a:pt x="15968970" y="0"/>
                </a:lnTo>
                <a:lnTo>
                  <a:pt x="15968970" y="7469616"/>
                </a:lnTo>
                <a:lnTo>
                  <a:pt x="0" y="7469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250" r="0" b="-2514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775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Working of SS3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3367" y="1656603"/>
            <a:ext cx="15561266" cy="8630397"/>
          </a:xfrm>
          <a:custGeom>
            <a:avLst/>
            <a:gdLst/>
            <a:ahLst/>
            <a:cxnLst/>
            <a:rect r="r" b="b" t="t" l="l"/>
            <a:pathLst>
              <a:path h="8630397" w="15561266">
                <a:moveTo>
                  <a:pt x="0" y="0"/>
                </a:moveTo>
                <a:lnTo>
                  <a:pt x="15561266" y="0"/>
                </a:lnTo>
                <a:lnTo>
                  <a:pt x="15561266" y="8630397"/>
                </a:lnTo>
                <a:lnTo>
                  <a:pt x="0" y="86303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7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71500"/>
            <a:ext cx="16230600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000000"/>
                </a:solidFill>
                <a:latin typeface="Garet Ultra-Bold"/>
              </a:rPr>
              <a:t>Working of PySS3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DAFLRR9kkkw</dc:identifier>
  <dcterms:modified xsi:type="dcterms:W3CDTF">2011-08-01T06:04:30Z</dcterms:modified>
  <cp:revision>1</cp:revision>
  <dc:title>Major Project</dc:title>
</cp:coreProperties>
</file>